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Lobster"/>
      <p:regular r:id="rId12"/>
    </p:embeddedFont>
    <p:embeddedFont>
      <p:font typeface="Comfortaa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Comfortaa-regular.fntdata"/><Relationship Id="rId12" Type="http://schemas.openxmlformats.org/officeDocument/2006/relationships/font" Target="fonts/Lobster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Comforta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e91e5558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e91e5558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91e5558d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91e5558d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91ef5a61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91ef5a61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91ef5a61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91ef5a61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91ef5a61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91ef5a61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91ef5a61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e91ef5a61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54875" y="3774400"/>
            <a:ext cx="7705500" cy="5541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400">
                <a:solidFill>
                  <a:schemeClr val="dk1"/>
                </a:solidFill>
              </a:rPr>
              <a:t>MISSIONE DI SQ. ricci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62000" y="416550"/>
            <a:ext cx="567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COSA SI VOTA?</a:t>
            </a:r>
            <a:endParaRPr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208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L’ 8 e il 9 giugno, i cittadini italiani sono andati a votare i parlamentari italiani che andranno ad unirsi agli altri membri degli altri stati che formeranno il </a:t>
            </a:r>
            <a:r>
              <a:rPr lang="it" sz="1500" u="sng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parlamento europeo. </a:t>
            </a:r>
            <a:endParaRPr sz="1500" u="sng">
              <a:solidFill>
                <a:srgbClr val="FFFF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 u="sng">
              <a:solidFill>
                <a:srgbClr val="FFFF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QUALI SONO I COMPITI DEL PARLAMENTO EUROPEO? 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omfortaa"/>
              <a:buAutoNum type="arabicPeriod"/>
            </a:pPr>
            <a:r>
              <a:rPr lang="it" sz="1500" u="sng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potere legislativo</a:t>
            </a: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: che esercita insieme al Consiglio dell’ UE.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omfortaa"/>
              <a:buAutoNum type="arabicPeriod"/>
            </a:pPr>
            <a:r>
              <a:rPr lang="it" sz="1500" u="sng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supervisione </a:t>
            </a: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: elegge il presidente della Commissione, controlla le istituzioni                                                                dell’ UE, avvia indagini sui cittadini e controlla il lato economico dell’ europa.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omfortaa"/>
              <a:buAutoNum type="arabicPeriod"/>
            </a:pPr>
            <a:r>
              <a:rPr lang="it" sz="1500" u="sng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bilancio </a:t>
            </a: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: elabora ed approva il bilancio insieme al Consiglio.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61" name="Google Shape;61;p14"/>
          <p:cNvCxnSpPr/>
          <p:nvPr/>
        </p:nvCxnSpPr>
        <p:spPr>
          <a:xfrm>
            <a:off x="807275" y="2038200"/>
            <a:ext cx="0" cy="375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94350" y="445025"/>
            <a:ext cx="563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COME SI VOTA?</a:t>
            </a:r>
            <a:endParaRPr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225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Tutti i paesi membri dell’ UE, devono usare un sistema </a:t>
            </a:r>
            <a:r>
              <a:rPr lang="it" sz="1500" u="sng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elettorale proporzionale</a:t>
            </a:r>
            <a:endParaRPr sz="1500" u="sng">
              <a:solidFill>
                <a:srgbClr val="FFFF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L’Italia usa il voto di preferenza, che dà ai cittadini elettori la possibilità di dare da una a tre preferenze di sesso diverso. Una volta determinato il numero dei seggi spettanti, verranno eletti i candidati con il maggior numero di preferenze.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68" name="Google Shape;68;p15"/>
          <p:cNvCxnSpPr/>
          <p:nvPr/>
        </p:nvCxnSpPr>
        <p:spPr>
          <a:xfrm flipH="1">
            <a:off x="8208975" y="1582600"/>
            <a:ext cx="7800" cy="3438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" name="Google Shape;69;p15"/>
          <p:cNvSpPr txBox="1"/>
          <p:nvPr/>
        </p:nvSpPr>
        <p:spPr>
          <a:xfrm>
            <a:off x="5427300" y="1766450"/>
            <a:ext cx="3405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l’assegnazione dei seggi avviene in modo da assicurare alle diverse liste un numero di posti proporzionale ai voti ricevuti. 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7913" y="1617413"/>
            <a:ext cx="2619375" cy="1743075"/>
          </a:xfrm>
          <a:prstGeom prst="rect">
            <a:avLst/>
          </a:prstGeom>
          <a:noFill/>
          <a:ln cap="flat" cmpd="sng" w="9525">
            <a:solidFill>
              <a:srgbClr val="FFFF00"/>
            </a:solidFill>
            <a:prstDash val="dash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1990250" y="445025"/>
            <a:ext cx="6842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IL  MEMBRI DEL PARLAMENTO</a:t>
            </a:r>
            <a:endParaRPr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 candidati italiani alle elezioni europee, sono cittadini italiani o i cittadini di altri Paesi membri residenti in Italia che devono aver compiuto 25 anni entro il giorno delle elezioni e che possiedano i requisiti di eleggibilità al Parlamento europeo.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 parlamentari europei provenienti da 27 paesi membri sono 700 dei quali circa 70 italiani, e rappresentano 450 mln di abitanti.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In parlamento ci sono 7 sottogruppi, formati da persone con uguale affinità politica.</a:t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-4729" l="0" r="0" t="4730"/>
          <a:stretch/>
        </p:blipFill>
        <p:spPr>
          <a:xfrm>
            <a:off x="6112575" y="3435427"/>
            <a:ext cx="2787075" cy="1575775"/>
          </a:xfrm>
          <a:prstGeom prst="rect">
            <a:avLst/>
          </a:prstGeom>
          <a:noFill/>
          <a:ln cap="flat" cmpd="sng" w="9525">
            <a:solidFill>
              <a:srgbClr val="FFFF00"/>
            </a:solidFill>
            <a:prstDash val="dash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945950" y="430900"/>
            <a:ext cx="801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 </a:t>
            </a: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PERCHÉ</a:t>
            </a: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 È IMPORTANTE VOTARE LE EUROPEE? </a:t>
            </a:r>
            <a:endParaRPr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262000" y="1375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Si tratta del modo in cui possiamo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decidere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collettivamente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il futuro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dell'Unione europea ( nel caso delle europee).    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Il proprio voto serve per contribuire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a cambiare il mondo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in cui si vive soprattutto perchè si andranno a eleggere i rappresentanti europei che affronta la maggior parte delle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priorità delle persone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: l'ambiente, la sicurezza, la migrazione, le politiche sociali, i diritti dei consumatori, l'economia, lo Stato di diritto e molte altre ancora.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Il voto deciderà quali deputati al Parlamento europeo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ti rappresenteranno nell'elaborazione delle nuove leggi 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e influenzeranno l'elezione della Commissione europea. Queste decisioni plasmeranno la tua vita quotidiana e quella di molti altri. 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Il voto dunque serve per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affrontare le sfide globali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che ci circondano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che nessun paese dell'UE può affrontare con successo da solo. 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Ed inoltre il voto serve per </a:t>
            </a:r>
            <a:r>
              <a:rPr lang="it" sz="1400">
                <a:solidFill>
                  <a:srgbClr val="FFFF00"/>
                </a:solidFill>
                <a:latin typeface="Comfortaa"/>
                <a:ea typeface="Comfortaa"/>
                <a:cs typeface="Comfortaa"/>
                <a:sym typeface="Comfortaa"/>
              </a:rPr>
              <a:t>sostenere la democrazia </a:t>
            </a:r>
            <a:r>
              <a:rPr lang="it" sz="1400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che non dovrebbe mai essere data per scontata. È un traguardo collettivo e una responsabilità collettiva in cui tutti noi abbiamo un ruolo da svolgere. </a:t>
            </a:r>
            <a:endParaRPr sz="1400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7425" y="2976550"/>
            <a:ext cx="3514875" cy="2067576"/>
          </a:xfrm>
          <a:prstGeom prst="rect">
            <a:avLst/>
          </a:prstGeom>
          <a:noFill/>
          <a:ln cap="flat" cmpd="sng" w="9525">
            <a:solidFill>
              <a:srgbClr val="FFFF00"/>
            </a:solidFill>
            <a:prstDash val="dash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MA PERCHÉ I CITTADINI DEL NOSTRO PAESE VOTANO?</a:t>
            </a:r>
            <a:endParaRPr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250675"/>
            <a:ext cx="8520600" cy="389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lt1"/>
                </a:solidFill>
              </a:rPr>
              <a:t>Ecco le risposte che alcuni votanti ci hanno dato: </a:t>
            </a:r>
            <a:endParaRPr sz="15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PAOLO: “io ho votato perchè ritengo importante fare la mia parte per decidere chi deciderà su di me”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GIULIA: “voto perchè voglio </a:t>
            </a:r>
            <a:r>
              <a:rPr lang="it" sz="1200">
                <a:solidFill>
                  <a:schemeClr val="lt1"/>
                </a:solidFill>
              </a:rPr>
              <a:t>eguagliare l’italia agli altri paesi dell’ UE in modo che le decisioni future dipendano anche dai cittadini italiani”</a:t>
            </a:r>
            <a:r>
              <a:rPr lang="it" sz="1200">
                <a:solidFill>
                  <a:schemeClr val="lt1"/>
                </a:solidFill>
              </a:rPr>
              <a:t> 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RICCARDO: “ho votato perchè in Europa ci vivo, e voglio </a:t>
            </a:r>
            <a:r>
              <a:rPr lang="it" sz="1200">
                <a:solidFill>
                  <a:schemeClr val="lt1"/>
                </a:solidFill>
              </a:rPr>
              <a:t>poterci</a:t>
            </a:r>
            <a:r>
              <a:rPr lang="it" sz="1200">
                <a:solidFill>
                  <a:schemeClr val="lt1"/>
                </a:solidFill>
              </a:rPr>
              <a:t> vivere bene”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SIMONE: “Io ho votato le europee poichè mi stanno a cuore molte decisioni che possono partire solo dal parlamento europeo”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ELENA: “ho dato il mio voto perchè è importante la collaborazione tra tutti i paesi, e io voglio che dall’italia vadano (secondo me) coloro che al meglio possono rappresentarla”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lt1"/>
                </a:solidFill>
              </a:rPr>
              <a:t>GIULIO: “ Poichè essendo giovane, il mio futuro dipenderà da molte decisioni dell’ UE, che io con il mio voto posso contribuire a prendere.”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7255550" y="703025"/>
            <a:ext cx="18138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>
                <a:solidFill>
                  <a:srgbClr val="FFFF00"/>
                </a:solidFill>
                <a:latin typeface="Lobster"/>
                <a:ea typeface="Lobster"/>
                <a:cs typeface="Lobster"/>
                <a:sym typeface="Lobster"/>
              </a:rPr>
              <a:t>intervista</a:t>
            </a:r>
            <a:endParaRPr sz="3000">
              <a:solidFill>
                <a:srgbClr val="FFFF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